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Lst>
  <p:notesMasterIdLst>
    <p:notesMasterId r:id="rId12"/>
  </p:notesMasterIdLst>
  <p:handoutMasterIdLst>
    <p:handoutMasterId r:id="rId13"/>
  </p:handoutMasterIdLst>
  <p:sldIdLst>
    <p:sldId id="256" r:id="rId5"/>
    <p:sldId id="269" r:id="rId6"/>
    <p:sldId id="270" r:id="rId7"/>
    <p:sldId id="272" r:id="rId8"/>
    <p:sldId id="273" r:id="rId9"/>
    <p:sldId id="271"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33" autoAdjust="0"/>
    <p:restoredTop sz="94364" autoAdjust="0"/>
  </p:normalViewPr>
  <p:slideViewPr>
    <p:cSldViewPr>
      <p:cViewPr varScale="1">
        <p:scale>
          <a:sx n="70" d="100"/>
          <a:sy n="70" d="100"/>
        </p:scale>
        <p:origin x="16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12/1/2018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12/1/2018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cs typeface="Times New Roman" pitchFamily="18" charset="0"/>
              </a:rPr>
              <a:t>Before the Recession in 2008-09, the Federal Reserve had not experienced the zero bound rates. The 2008-09 global recessions led to increase in unemployment, low GDP and deflationary scare. The Fed implemented policies aimed at stimulating the economic activity as well as prevent deflationary pressures. The Fed’s balance sheet policies were expanded to lower cost and enhance credit availability to businesses and households.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2</a:t>
            </a:fld>
            <a:endParaRPr lang="en-US" altLang="en-US"/>
          </a:p>
        </p:txBody>
      </p:sp>
    </p:spTree>
    <p:extLst>
      <p:ext uri="{BB962C8B-B14F-4D97-AF65-F5344CB8AC3E}">
        <p14:creationId xmlns:p14="http://schemas.microsoft.com/office/powerpoint/2010/main" val="147572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cs typeface="Times New Roman" pitchFamily="18" charset="0"/>
              </a:rPr>
              <a:t>During recession, Expansionary monetary policy facilitates economic growth. This policy allows money to be added to the economic system hence lowering interest rates which ease credit restrictions that are applied by banks during loan applications. </a:t>
            </a:r>
            <a:r>
              <a:rPr lang="en-US" sz="1200" kern="1200" dirty="0" smtClean="0">
                <a:solidFill>
                  <a:schemeClr val="tx1"/>
                </a:solidFill>
                <a:latin typeface="Times New Roman" pitchFamily="18" charset="0"/>
                <a:ea typeface="ＭＳ Ｐゴシック" charset="0"/>
                <a:cs typeface="Times New Roman" pitchFamily="18" charset="0"/>
              </a:rPr>
              <a:t>Expansionary monetary policy will increase money supply in the economy. this results in increased nominal output. Additionally, increased money supply will encourage consumer spending. </a:t>
            </a:r>
          </a:p>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3</a:t>
            </a:fld>
            <a:endParaRPr lang="en-US" altLang="en-US"/>
          </a:p>
        </p:txBody>
      </p:sp>
    </p:spTree>
    <p:extLst>
      <p:ext uri="{BB962C8B-B14F-4D97-AF65-F5344CB8AC3E}">
        <p14:creationId xmlns:p14="http://schemas.microsoft.com/office/powerpoint/2010/main" val="3988181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latin typeface="Times New Roman" pitchFamily="18" charset="0"/>
                <a:cs typeface="Times New Roman" pitchFamily="18" charset="0"/>
              </a:rPr>
              <a:t>Expansionary monetary policy is implemented by the Federal Reserve with the aim of increasing the economic growth, decrease unemployment levels and increasing the inflation rates from deflation status. Increasing money supply in the economy through expansionary policies will encourage spending, lending and investment and increased output. Inflation also increases while unemployment rates decline. </a:t>
            </a:r>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2964065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cs typeface="Times New Roman" pitchFamily="18" charset="0"/>
              </a:rPr>
              <a:t>Expansionary monetary policy increases the money supply in the economy. as a result, there will be increase in GDP. Increase in money supply will also increase the consumer spending and as a result, the aggregate demand curve shifts to the right. </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5</a:t>
            </a:fld>
            <a:endParaRPr lang="en-US" altLang="en-US"/>
          </a:p>
        </p:txBody>
      </p:sp>
    </p:spTree>
    <p:extLst>
      <p:ext uri="{BB962C8B-B14F-4D97-AF65-F5344CB8AC3E}">
        <p14:creationId xmlns:p14="http://schemas.microsoft.com/office/powerpoint/2010/main" val="1905528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dirty="0" smtClean="0">
                <a:latin typeface="Times New Roman" pitchFamily="18" charset="0"/>
                <a:cs typeface="Times New Roman" pitchFamily="18" charset="0"/>
              </a:rPr>
              <a:t>Expansionary monetary policy tends to restrict deflation which results from recession times when money in circulation is limited and businesses lower prices so as to attract customers. As a result, unemployment rates increase as well as reduced wages. Expansionary monetary policy increases the money supply in the economy hence increase in the GDP. </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6</a:t>
            </a:fld>
            <a:endParaRPr lang="en-US" altLang="en-US"/>
          </a:p>
        </p:txBody>
      </p:sp>
    </p:spTree>
    <p:extLst>
      <p:ext uri="{BB962C8B-B14F-4D97-AF65-F5344CB8AC3E}">
        <p14:creationId xmlns:p14="http://schemas.microsoft.com/office/powerpoint/2010/main" val="615737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7</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a16="http://schemas.microsoft.com/office/drawing/2014/main" xmlns=""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4" cstate="print">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www.frbsf.org/economic-research/publications/economic-letter/2009/may/fed-monetary-policy-crisis/"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a:cs typeface="+mn-cs"/>
              </a:rPr>
              <a:t>Instructor Name</a:t>
            </a:r>
            <a:endParaRPr lang="en-US" sz="2400" dirty="0">
              <a:cs typeface="+mn-cs"/>
            </a:endParaRP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99872" y="189571"/>
            <a:ext cx="8382000" cy="801029"/>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a:t>
            </a:r>
          </a:p>
        </p:txBody>
      </p:sp>
      <p:sp>
        <p:nvSpPr>
          <p:cNvPr id="18435" name="Content Placeholder 2"/>
          <p:cNvSpPr>
            <a:spLocks noGrp="1"/>
          </p:cNvSpPr>
          <p:nvPr>
            <p:ph idx="1"/>
          </p:nvPr>
        </p:nvSpPr>
        <p:spPr>
          <a:xfrm>
            <a:off x="599872" y="990600"/>
            <a:ext cx="8391728" cy="5257800"/>
          </a:xfrm>
        </p:spPr>
        <p:txBody>
          <a:bodyPr>
            <a:normAutofit fontScale="92500"/>
          </a:bodyPr>
          <a:lstStyle/>
          <a:p>
            <a:pPr marL="0" indent="0">
              <a:buNone/>
            </a:pPr>
            <a:r>
              <a:rPr lang="en-US" sz="1800" dirty="0" smtClean="0">
                <a:latin typeface="+mn-lt"/>
              </a:rPr>
              <a:t> </a:t>
            </a:r>
            <a:endParaRPr lang="en-US" sz="1200" dirty="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Federal </a:t>
            </a:r>
            <a:r>
              <a:rPr lang="en-US" sz="1200" dirty="0">
                <a:latin typeface="Times New Roman" pitchFamily="18" charset="0"/>
                <a:cs typeface="Times New Roman" pitchFamily="18" charset="0"/>
              </a:rPr>
              <a:t>Reserve </a:t>
            </a:r>
            <a:r>
              <a:rPr lang="en-US" sz="1200" dirty="0" smtClean="0">
                <a:latin typeface="Times New Roman" pitchFamily="18" charset="0"/>
                <a:cs typeface="Times New Roman" pitchFamily="18" charset="0"/>
              </a:rPr>
              <a:t>employs monetary </a:t>
            </a:r>
            <a:r>
              <a:rPr lang="en-US" sz="1200" dirty="0">
                <a:latin typeface="Times New Roman" pitchFamily="18" charset="0"/>
                <a:cs typeface="Times New Roman" pitchFamily="18" charset="0"/>
              </a:rPr>
              <a:t>policy </a:t>
            </a:r>
            <a:r>
              <a:rPr lang="en-US" sz="1200" dirty="0" smtClean="0">
                <a:latin typeface="Times New Roman" pitchFamily="18" charset="0"/>
                <a:cs typeface="Times New Roman" pitchFamily="18" charset="0"/>
              </a:rPr>
              <a:t>to achieve four goals</a:t>
            </a:r>
          </a:p>
          <a:p>
            <a:pPr marL="914400" lvl="1" indent="-457200">
              <a:lnSpc>
                <a:spcPct val="200000"/>
              </a:lnSpc>
              <a:buFont typeface="+mj-lt"/>
              <a:buAutoNum type="arabicPeriod"/>
            </a:pPr>
            <a:r>
              <a:rPr lang="en-US" sz="1200" dirty="0" smtClean="0">
                <a:latin typeface="Times New Roman" pitchFamily="18" charset="0"/>
                <a:cs typeface="Times New Roman" pitchFamily="18" charset="0"/>
              </a:rPr>
              <a:t>Price </a:t>
            </a:r>
            <a:r>
              <a:rPr lang="en-US" sz="1200" dirty="0">
                <a:latin typeface="Times New Roman" pitchFamily="18" charset="0"/>
                <a:cs typeface="Times New Roman" pitchFamily="18" charset="0"/>
              </a:rPr>
              <a:t>Stability</a:t>
            </a:r>
          </a:p>
          <a:p>
            <a:pPr marL="914400" lvl="1" indent="-457200">
              <a:lnSpc>
                <a:spcPct val="200000"/>
              </a:lnSpc>
              <a:buFont typeface="+mj-lt"/>
              <a:buAutoNum type="arabicPeriod"/>
            </a:pPr>
            <a:r>
              <a:rPr lang="en-US" sz="1200" dirty="0">
                <a:latin typeface="Times New Roman" pitchFamily="18" charset="0"/>
                <a:cs typeface="Times New Roman" pitchFamily="18" charset="0"/>
              </a:rPr>
              <a:t>High Employment</a:t>
            </a:r>
          </a:p>
          <a:p>
            <a:pPr marL="914400" lvl="1" indent="-457200">
              <a:lnSpc>
                <a:spcPct val="200000"/>
              </a:lnSpc>
              <a:buFont typeface="+mj-lt"/>
              <a:buAutoNum type="arabicPeriod"/>
            </a:pPr>
            <a:r>
              <a:rPr lang="en-US" sz="1200" dirty="0">
                <a:latin typeface="Times New Roman" pitchFamily="18" charset="0"/>
                <a:cs typeface="Times New Roman" pitchFamily="18" charset="0"/>
              </a:rPr>
              <a:t>Economic Growth</a:t>
            </a:r>
          </a:p>
          <a:p>
            <a:pPr marL="914400" lvl="1" indent="-457200">
              <a:lnSpc>
                <a:spcPct val="200000"/>
              </a:lnSpc>
              <a:buFont typeface="+mj-lt"/>
              <a:buAutoNum type="arabicPeriod"/>
            </a:pPr>
            <a:r>
              <a:rPr lang="en-US" sz="1200" dirty="0">
                <a:latin typeface="Times New Roman" pitchFamily="18" charset="0"/>
                <a:cs typeface="Times New Roman" pitchFamily="18" charset="0"/>
              </a:rPr>
              <a:t>Financial Market </a:t>
            </a:r>
            <a:r>
              <a:rPr lang="en-US" sz="1200" dirty="0" smtClean="0">
                <a:latin typeface="Times New Roman" pitchFamily="18" charset="0"/>
                <a:cs typeface="Times New Roman" pitchFamily="18" charset="0"/>
              </a:rPr>
              <a:t>Stability</a:t>
            </a:r>
            <a:endParaRPr lang="en-US" sz="1200" dirty="0">
              <a:latin typeface="Times New Roman" pitchFamily="18" charset="0"/>
              <a:cs typeface="Times New Roman" pitchFamily="18" charset="0"/>
            </a:endParaRPr>
          </a:p>
          <a:p>
            <a:pPr>
              <a:lnSpc>
                <a:spcPct val="200000"/>
              </a:lnSpc>
              <a:buNone/>
            </a:pPr>
            <a:r>
              <a:rPr lang="en-US" sz="1200" dirty="0" smtClean="0">
                <a:latin typeface="Times New Roman" pitchFamily="18" charset="0"/>
                <a:cs typeface="Times New Roman" pitchFamily="18" charset="0"/>
              </a:rPr>
              <a:t>Policy tools during the 2007-2008 recession</a:t>
            </a:r>
          </a:p>
          <a:p>
            <a:pPr>
              <a:lnSpc>
                <a:spcPct val="200000"/>
              </a:lnSpc>
            </a:pPr>
            <a:r>
              <a:rPr lang="en-US" sz="1200" b="1" dirty="0" smtClean="0">
                <a:latin typeface="Times New Roman" pitchFamily="18" charset="0"/>
                <a:cs typeface="Times New Roman" pitchFamily="18" charset="0"/>
              </a:rPr>
              <a:t>Interest Rate Policy</a:t>
            </a:r>
          </a:p>
          <a:p>
            <a:pPr>
              <a:lnSpc>
                <a:spcPct val="200000"/>
              </a:lnSpc>
            </a:pPr>
            <a:r>
              <a:rPr lang="en-US" sz="1200" dirty="0" smtClean="0">
                <a:latin typeface="Times New Roman" pitchFamily="18" charset="0"/>
                <a:cs typeface="Times New Roman" pitchFamily="18" charset="0"/>
              </a:rPr>
              <a:t>The Federal Reserve lowered the federal fund rate to almost zero percent.</a:t>
            </a:r>
          </a:p>
          <a:p>
            <a:pPr>
              <a:lnSpc>
                <a:spcPct val="200000"/>
              </a:lnSpc>
            </a:pPr>
            <a:r>
              <a:rPr lang="en-US" sz="1200" b="1" dirty="0" smtClean="0">
                <a:latin typeface="Times New Roman" pitchFamily="18" charset="0"/>
                <a:cs typeface="Times New Roman" pitchFamily="18" charset="0"/>
              </a:rPr>
              <a:t>Balance</a:t>
            </a:r>
            <a:r>
              <a:rPr lang="en-US" sz="1200" dirty="0" smtClean="0">
                <a:latin typeface="Times New Roman" pitchFamily="18" charset="0"/>
                <a:cs typeface="Times New Roman" pitchFamily="18" charset="0"/>
              </a:rPr>
              <a:t> </a:t>
            </a:r>
            <a:r>
              <a:rPr lang="en-US" sz="1200" b="1" dirty="0" smtClean="0">
                <a:latin typeface="Times New Roman" pitchFamily="18" charset="0"/>
                <a:cs typeface="Times New Roman" pitchFamily="18" charset="0"/>
              </a:rPr>
              <a:t>sheet policies</a:t>
            </a:r>
          </a:p>
          <a:p>
            <a:pPr>
              <a:lnSpc>
                <a:spcPct val="200000"/>
              </a:lnSpc>
            </a:pPr>
            <a:r>
              <a:rPr lang="en-US" sz="1200" dirty="0" smtClean="0">
                <a:latin typeface="Times New Roman" pitchFamily="18" charset="0"/>
                <a:cs typeface="Times New Roman" pitchFamily="18" charset="0"/>
              </a:rPr>
              <a:t>The Fed expanded its balance sheet through credit provision in order to facilitate merging of distressed firms and banks to the healthier banks.</a:t>
            </a:r>
          </a:p>
          <a:p>
            <a:pPr>
              <a:lnSpc>
                <a:spcPct val="200000"/>
              </a:lnSpc>
            </a:pPr>
            <a:r>
              <a:rPr lang="en-US" sz="1200" dirty="0" smtClean="0">
                <a:latin typeface="Times New Roman" pitchFamily="18" charset="0"/>
                <a:cs typeface="Times New Roman" pitchFamily="18" charset="0"/>
              </a:rPr>
              <a:t>The Fed made significant Treasury bond purchases in order to reduce the risk of deflation that would devastate the economy more.</a:t>
            </a:r>
          </a:p>
          <a:p>
            <a:pPr>
              <a:buNone/>
            </a:pPr>
            <a:endParaRPr lang="en-US" altLang="en-US" sz="2000" dirty="0" smtClean="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Monetary Policy Actions</a:t>
            </a:r>
          </a:p>
        </p:txBody>
      </p:sp>
      <p:sp>
        <p:nvSpPr>
          <p:cNvPr id="19459" name="Content Placeholder 2"/>
          <p:cNvSpPr>
            <a:spLocks noGrp="1"/>
          </p:cNvSpPr>
          <p:nvPr>
            <p:ph idx="1"/>
          </p:nvPr>
        </p:nvSpPr>
        <p:spPr>
          <a:xfrm>
            <a:off x="566737" y="1143000"/>
            <a:ext cx="8382000" cy="5105400"/>
          </a:xfrm>
        </p:spPr>
        <p:txBody>
          <a:bodyPr>
            <a:noAutofit/>
          </a:bodyPr>
          <a:lstStyle/>
          <a:p>
            <a:pPr marL="0" indent="0">
              <a:lnSpc>
                <a:spcPct val="200000"/>
              </a:lnSpc>
              <a:spcBef>
                <a:spcPts val="600"/>
              </a:spcBef>
              <a:buNone/>
            </a:pPr>
            <a:r>
              <a:rPr lang="en-US" sz="1200" b="1" dirty="0" smtClean="0">
                <a:latin typeface="Times New Roman" pitchFamily="18" charset="0"/>
                <a:cs typeface="Times New Roman" pitchFamily="18" charset="0"/>
              </a:rPr>
              <a:t>Expansionary policy</a:t>
            </a:r>
          </a:p>
          <a:p>
            <a:pPr>
              <a:lnSpc>
                <a:spcPct val="200000"/>
              </a:lnSpc>
            </a:pPr>
            <a:r>
              <a:rPr lang="en-US" sz="1200" dirty="0" smtClean="0">
                <a:latin typeface="Times New Roman" pitchFamily="18" charset="0"/>
                <a:cs typeface="Times New Roman" pitchFamily="18" charset="0"/>
              </a:rPr>
              <a:t>The Fed employed Expansionary policies by lowering the interest rates to nearly zero rates. The Expansionary monetary policies were successful in meeting the expectations for the recovery of the economy. These policies were expected to control inflation and facilitate GDP growth. </a:t>
            </a:r>
          </a:p>
          <a:p>
            <a:pPr>
              <a:lnSpc>
                <a:spcPct val="200000"/>
              </a:lnSpc>
            </a:pPr>
            <a:r>
              <a:rPr lang="en-US" sz="1200" dirty="0" smtClean="0">
                <a:latin typeface="Times New Roman" pitchFamily="18" charset="0"/>
                <a:cs typeface="Times New Roman" pitchFamily="18" charset="0"/>
              </a:rPr>
              <a:t>Types of Expansionary policies applied</a:t>
            </a:r>
          </a:p>
          <a:p>
            <a:pPr>
              <a:lnSpc>
                <a:spcPct val="200000"/>
              </a:lnSpc>
            </a:pPr>
            <a:r>
              <a:rPr lang="en-US" sz="1200" dirty="0" smtClean="0">
                <a:latin typeface="Times New Roman" pitchFamily="18" charset="0"/>
                <a:cs typeface="Times New Roman" pitchFamily="18" charset="0"/>
              </a:rPr>
              <a:t>Credit policy and quasi-debt-management- these were designed to lower the cost of borrowing. One primary policy that led to expansion in the balance sheet was large scale purchases by the Federal Reserve.</a:t>
            </a:r>
          </a:p>
          <a:p>
            <a:pPr>
              <a:lnSpc>
                <a:spcPct val="200000"/>
              </a:lnSpc>
            </a:pPr>
            <a:r>
              <a:rPr lang="en-US" sz="1200" dirty="0" smtClean="0">
                <a:latin typeface="Times New Roman" pitchFamily="18" charset="0"/>
                <a:cs typeface="Times New Roman" pitchFamily="18" charset="0"/>
              </a:rPr>
              <a:t>Bank Reserves Policy</a:t>
            </a:r>
          </a:p>
          <a:p>
            <a:pPr>
              <a:lnSpc>
                <a:spcPct val="200000"/>
              </a:lnSpc>
            </a:pPr>
            <a:r>
              <a:rPr lang="en-US" sz="1200" dirty="0" smtClean="0">
                <a:latin typeface="Times New Roman" pitchFamily="18" charset="0"/>
                <a:cs typeface="Times New Roman" pitchFamily="18" charset="0"/>
              </a:rPr>
              <a:t>The Fed purchased financial assets with the aim of increasing the money supply and credit hence raising the growth rate of nominal spending to a level that met inflation target.</a:t>
            </a:r>
          </a:p>
          <a:p>
            <a:pPr marL="0" indent="0">
              <a:lnSpc>
                <a:spcPct val="150000"/>
              </a:lnSpc>
              <a:spcBef>
                <a:spcPts val="600"/>
              </a:spcBef>
              <a:buNone/>
            </a:pP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Monetary Policy Actions</a:t>
            </a:r>
            <a:endParaRPr lang="en-US" dirty="0"/>
          </a:p>
        </p:txBody>
      </p:sp>
      <p:sp>
        <p:nvSpPr>
          <p:cNvPr id="3" name="Content Placeholder 2"/>
          <p:cNvSpPr>
            <a:spLocks noGrp="1"/>
          </p:cNvSpPr>
          <p:nvPr>
            <p:ph idx="1"/>
          </p:nvPr>
        </p:nvSpPr>
        <p:spPr/>
        <p:txBody>
          <a:bodyPr>
            <a:normAutofit fontScale="47500" lnSpcReduction="20000"/>
          </a:bodyPr>
          <a:lstStyle/>
          <a:p>
            <a:pPr>
              <a:lnSpc>
                <a:spcPct val="170000"/>
              </a:lnSpc>
            </a:pPr>
            <a:r>
              <a:rPr lang="en-US" sz="2500" dirty="0" smtClean="0">
                <a:latin typeface="Times New Roman" pitchFamily="18" charset="0"/>
                <a:cs typeface="Times New Roman" pitchFamily="18" charset="0"/>
              </a:rPr>
              <a:t>Aggregate demand refers to the total demand for the final goods and services produced in the economy at a given price level. It includes a combination of investments, government spending and consumer spending in an economy. </a:t>
            </a:r>
          </a:p>
          <a:p>
            <a:pPr>
              <a:lnSpc>
                <a:spcPct val="170000"/>
              </a:lnSpc>
            </a:pPr>
            <a:r>
              <a:rPr lang="en-US" sz="2500" dirty="0" smtClean="0">
                <a:latin typeface="Times New Roman" pitchFamily="18" charset="0"/>
                <a:cs typeface="Times New Roman" pitchFamily="18" charset="0"/>
              </a:rPr>
              <a:t>Changes in money supply will have an impact on the GDP, consumer spending and interest rates.</a:t>
            </a:r>
          </a:p>
          <a:p>
            <a:pPr>
              <a:lnSpc>
                <a:spcPct val="170000"/>
              </a:lnSpc>
            </a:pPr>
            <a:r>
              <a:rPr lang="en-US" sz="2500" dirty="0" smtClean="0">
                <a:latin typeface="Times New Roman" pitchFamily="18" charset="0"/>
                <a:cs typeface="Times New Roman" pitchFamily="18" charset="0"/>
              </a:rPr>
              <a:t> Decrease/increase in money supply results in a decrease/increase in nominal output (GDP)</a:t>
            </a:r>
          </a:p>
          <a:p>
            <a:pPr>
              <a:lnSpc>
                <a:spcPct val="170000"/>
              </a:lnSpc>
            </a:pPr>
            <a:r>
              <a:rPr lang="en-US" sz="2500" dirty="0" smtClean="0">
                <a:latin typeface="Times New Roman" pitchFamily="18" charset="0"/>
                <a:cs typeface="Times New Roman" pitchFamily="18" charset="0"/>
              </a:rPr>
              <a:t>Increase/ Decrease in money supply will lead to an Increase/decrease in consumer spending.</a:t>
            </a:r>
          </a:p>
          <a:p>
            <a:pPr>
              <a:lnSpc>
                <a:spcPct val="170000"/>
              </a:lnSpc>
            </a:pPr>
            <a:r>
              <a:rPr lang="en-US" sz="2500" dirty="0" smtClean="0">
                <a:latin typeface="Times New Roman" pitchFamily="18" charset="0"/>
                <a:cs typeface="Times New Roman" pitchFamily="18" charset="0"/>
              </a:rPr>
              <a:t>Increase in money supply results in interest rate reduction hence increasing the aggregate demand. </a:t>
            </a:r>
          </a:p>
          <a:p>
            <a:pPr fontAlgn="base">
              <a:lnSpc>
                <a:spcPct val="170000"/>
              </a:lnSpc>
            </a:pPr>
            <a:r>
              <a:rPr lang="en-US" sz="2500" dirty="0" smtClean="0">
                <a:latin typeface="Times New Roman" pitchFamily="18" charset="0"/>
                <a:cs typeface="Times New Roman" pitchFamily="18" charset="0"/>
              </a:rPr>
              <a:t>Increase in money supply will cause a movement up along in the aggregate demand curve. As a result, the prices will be higher and increased GDP. </a:t>
            </a:r>
          </a:p>
          <a:p>
            <a:pPr fontAlgn="base">
              <a:lnSpc>
                <a:spcPct val="170000"/>
              </a:lnSpc>
            </a:pPr>
            <a:r>
              <a:rPr lang="en-US" sz="2500" dirty="0" smtClean="0">
                <a:latin typeface="Times New Roman" pitchFamily="18" charset="0"/>
                <a:cs typeface="Times New Roman" pitchFamily="18" charset="0"/>
              </a:rPr>
              <a:t>In addition, the increase in money supply would lead to movement up along the aggregate supply curve. This would lead to a higher prices and more potential real output.</a:t>
            </a:r>
          </a:p>
          <a:p>
            <a:pPr fontAlgn="base">
              <a:lnSpc>
                <a:spcPct val="170000"/>
              </a:lnSpc>
            </a:pPr>
            <a:r>
              <a:rPr lang="en-US" sz="2500" dirty="0" smtClean="0">
                <a:latin typeface="Times New Roman" pitchFamily="18" charset="0"/>
                <a:cs typeface="Times New Roman" pitchFamily="18" charset="0"/>
              </a:rPr>
              <a:t>Since Expansionary monetary policy increases the money supply in the economy, private consumption is increased while interest rates are decreased hence enhancing lending and investment.</a:t>
            </a:r>
          </a:p>
          <a:p>
            <a:pPr fontAlgn="base">
              <a:buNone/>
            </a:pPr>
            <a:endParaRPr lang="en-US" sz="24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Expansionary Monetary Policy on Aggregate Demand</a:t>
            </a:r>
            <a:endParaRPr lang="en-US" dirty="0"/>
          </a:p>
        </p:txBody>
      </p:sp>
      <p:sp>
        <p:nvSpPr>
          <p:cNvPr id="4" name="Content Placeholder 3"/>
          <p:cNvSpPr>
            <a:spLocks noGrp="1"/>
          </p:cNvSpPr>
          <p:nvPr>
            <p:ph sz="half" idx="2"/>
          </p:nvPr>
        </p:nvSpPr>
        <p:spPr/>
        <p:txBody>
          <a:bodyPr/>
          <a:lstStyle/>
          <a:p>
            <a:pPr>
              <a:lnSpc>
                <a:spcPct val="200000"/>
              </a:lnSpc>
            </a:pPr>
            <a:r>
              <a:rPr lang="en-US" sz="1200" dirty="0" smtClean="0">
                <a:latin typeface="Times New Roman" pitchFamily="18" charset="0"/>
                <a:cs typeface="Times New Roman" pitchFamily="18" charset="0"/>
              </a:rPr>
              <a:t>The graph represents the expansionary monetary policy effects on the Aggregate Demand.</a:t>
            </a:r>
          </a:p>
          <a:p>
            <a:endParaRPr lang="en-US" dirty="0"/>
          </a:p>
        </p:txBody>
      </p:sp>
      <p:pic>
        <p:nvPicPr>
          <p:cNvPr id="46082" name="Picture 2"/>
          <p:cNvPicPr>
            <a:picLocks noGrp="1" noChangeAspect="1" noChangeArrowheads="1"/>
          </p:cNvPicPr>
          <p:nvPr>
            <p:ph sz="half" idx="1"/>
          </p:nvPr>
        </p:nvPicPr>
        <p:blipFill>
          <a:blip r:embed="rId3" cstate="print"/>
          <a:srcRect/>
          <a:stretch>
            <a:fillRect/>
          </a:stretch>
        </p:blipFill>
        <p:spPr bwMode="auto">
          <a:xfrm>
            <a:off x="457201" y="1524000"/>
            <a:ext cx="4267200" cy="35052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76200"/>
            <a:ext cx="8229600" cy="1143000"/>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 Impact</a:t>
            </a:r>
          </a:p>
        </p:txBody>
      </p:sp>
      <p:sp>
        <p:nvSpPr>
          <p:cNvPr id="20483" name="Content Placeholder 2"/>
          <p:cNvSpPr>
            <a:spLocks noGrp="1"/>
          </p:cNvSpPr>
          <p:nvPr>
            <p:ph idx="1"/>
          </p:nvPr>
        </p:nvSpPr>
        <p:spPr>
          <a:xfrm>
            <a:off x="685800" y="1143000"/>
            <a:ext cx="8229600" cy="5105400"/>
          </a:xfrm>
        </p:spPr>
        <p:txBody>
          <a:bodyPr>
            <a:normAutofit/>
          </a:bodyPr>
          <a:lstStyle/>
          <a:p>
            <a:r>
              <a:rPr lang="en-US" sz="1300" dirty="0" smtClean="0">
                <a:latin typeface="Times New Roman" pitchFamily="18" charset="0"/>
                <a:cs typeface="Times New Roman" pitchFamily="18" charset="0"/>
              </a:rPr>
              <a:t>The Fed employed Expansionary policies by lowering the interest rates to nearly zero rates .The implementation of expansionary policies was aimed at meeting the inflation and GDP growth expectations. The policies employed were successful in shaping these expectations as the monetary expansions appeared to have had effect on the targeted inflation. </a:t>
            </a:r>
          </a:p>
          <a:p>
            <a:pPr>
              <a:buNone/>
            </a:pPr>
            <a:r>
              <a:rPr lang="en-US" sz="1300" dirty="0" smtClean="0">
                <a:latin typeface="Times New Roman" pitchFamily="18" charset="0"/>
                <a:cs typeface="Times New Roman" pitchFamily="18" charset="0"/>
              </a:rPr>
              <a:t>Impacts of Expansionary policies on the economy</a:t>
            </a:r>
          </a:p>
          <a:p>
            <a:pPr>
              <a:buNone/>
            </a:pPr>
            <a:endParaRPr lang="en-US" sz="1300" dirty="0">
              <a:latin typeface="Times New Roman" pitchFamily="18" charset="0"/>
              <a:cs typeface="Times New Roman" pitchFamily="18" charset="0"/>
            </a:endParaRPr>
          </a:p>
          <a:p>
            <a:r>
              <a:rPr lang="en-US" sz="1300" dirty="0" smtClean="0">
                <a:latin typeface="Times New Roman" pitchFamily="18" charset="0"/>
                <a:cs typeface="Times New Roman" pitchFamily="18" charset="0"/>
              </a:rPr>
              <a:t>Low interest rates</a:t>
            </a:r>
          </a:p>
          <a:p>
            <a:r>
              <a:rPr lang="en-US" sz="1300" dirty="0" smtClean="0">
                <a:latin typeface="Times New Roman" pitchFamily="18" charset="0"/>
                <a:cs typeface="Times New Roman" pitchFamily="18" charset="0"/>
              </a:rPr>
              <a:t>Expansionary monetary policy facilitates economic growth during recession times. Money is added to the economic system to lower interest rates hence easing the credit restrictions applied by banks during loan applications. Low interest rate allows consumers and businesses to borrow money easily enabling them to spend more money. </a:t>
            </a:r>
          </a:p>
          <a:p>
            <a:r>
              <a:rPr lang="en-US" sz="1300" dirty="0" smtClean="0">
                <a:latin typeface="Times New Roman" pitchFamily="18" charset="0"/>
                <a:cs typeface="Times New Roman" pitchFamily="18" charset="0"/>
              </a:rPr>
              <a:t> </a:t>
            </a:r>
          </a:p>
          <a:p>
            <a:r>
              <a:rPr lang="en-US" sz="1300" dirty="0" smtClean="0">
                <a:latin typeface="Times New Roman" pitchFamily="18" charset="0"/>
                <a:cs typeface="Times New Roman" pitchFamily="18" charset="0"/>
              </a:rPr>
              <a:t>Employment and unemployment</a:t>
            </a:r>
          </a:p>
          <a:p>
            <a:pPr>
              <a:buNone/>
            </a:pPr>
            <a:r>
              <a:rPr lang="en-US" sz="1300" dirty="0" smtClean="0">
                <a:latin typeface="Times New Roman" pitchFamily="18" charset="0"/>
                <a:cs typeface="Times New Roman" pitchFamily="18" charset="0"/>
              </a:rPr>
              <a:t>          Unemployment declines</a:t>
            </a:r>
          </a:p>
          <a:p>
            <a:r>
              <a:rPr lang="en-US" sz="1300" dirty="0" smtClean="0">
                <a:latin typeface="Times New Roman" pitchFamily="18" charset="0"/>
                <a:cs typeface="Times New Roman" pitchFamily="18" charset="0"/>
              </a:rPr>
              <a:t>The implementation of expansionary monetary policy leads to increased employment opportunities hence decline in unemployment rates. These policies enable companies to borrow money in order to expand their operations. As a result, business revenues increase and more jobs are created hence people have more money to spend as they have jobs. </a:t>
            </a:r>
          </a:p>
          <a:p>
            <a:pPr>
              <a:buNone/>
            </a:pPr>
            <a:r>
              <a:rPr lang="en-US" sz="1300" dirty="0" smtClean="0">
                <a:latin typeface="Times New Roman" pitchFamily="18" charset="0"/>
                <a:cs typeface="Times New Roman" pitchFamily="18" charset="0"/>
              </a:rPr>
              <a:t> </a:t>
            </a:r>
          </a:p>
          <a:p>
            <a:r>
              <a:rPr lang="en-US" sz="1300" dirty="0" smtClean="0">
                <a:latin typeface="Times New Roman" pitchFamily="18" charset="0"/>
                <a:cs typeface="Times New Roman" pitchFamily="18" charset="0"/>
              </a:rPr>
              <a:t>Inflation </a:t>
            </a:r>
          </a:p>
          <a:p>
            <a:r>
              <a:rPr lang="en-US" sz="1300" dirty="0" smtClean="0">
                <a:latin typeface="Times New Roman" pitchFamily="18" charset="0"/>
                <a:cs typeface="Times New Roman" pitchFamily="18" charset="0"/>
              </a:rPr>
              <a:t>expansionary monetary policy can create inflation if the economy is vigorous  and there is too much money created. </a:t>
            </a:r>
          </a:p>
          <a:p>
            <a:endParaRPr lang="en-US" sz="1800" dirty="0" smtClean="0"/>
          </a:p>
          <a:p>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r>
              <a:rPr lang="en-US" sz="1200" dirty="0" err="1" smtClean="0">
                <a:latin typeface="Times New Roman" pitchFamily="18" charset="0"/>
                <a:cs typeface="Times New Roman" pitchFamily="18" charset="0"/>
              </a:rPr>
              <a:t>Rudebusch,G.D</a:t>
            </a:r>
            <a:r>
              <a:rPr lang="en-US" sz="1200" dirty="0" smtClean="0">
                <a:latin typeface="Times New Roman" pitchFamily="18" charset="0"/>
                <a:cs typeface="Times New Roman" pitchFamily="18" charset="0"/>
              </a:rPr>
              <a:t>. (2009). The Fed’s Monetary Policy Response to the Current Crisis. Retrieved from:</a:t>
            </a:r>
            <a:endParaRPr lang="en-US" sz="1200" b="1" dirty="0" smtClean="0">
              <a:latin typeface="Times New Roman" pitchFamily="18" charset="0"/>
              <a:cs typeface="Times New Roman" pitchFamily="18" charset="0"/>
            </a:endParaRPr>
          </a:p>
          <a:p>
            <a:pPr>
              <a:buNone/>
            </a:pPr>
            <a:r>
              <a:rPr lang="en-US" sz="1200" u="sng" dirty="0" smtClean="0">
                <a:latin typeface="Times New Roman" pitchFamily="18" charset="0"/>
                <a:cs typeface="Times New Roman" pitchFamily="18" charset="0"/>
                <a:hlinkClick r:id="rId3"/>
              </a:rPr>
              <a:t>https://www.frbsf.org/economic-research/publications/economic-letter/2009/may/fed-monetary-policy-crisis/</a:t>
            </a:r>
            <a:r>
              <a:rPr lang="en-US" sz="1200" dirty="0" smtClean="0">
                <a:latin typeface="Times New Roman" pitchFamily="18" charset="0"/>
                <a:cs typeface="Times New Roman" pitchFamily="18" charset="0"/>
              </a:rPr>
              <a:t> </a:t>
            </a:r>
          </a:p>
          <a:p>
            <a:r>
              <a:rPr lang="en-US" sz="1200" dirty="0" smtClean="0">
                <a:latin typeface="Times New Roman" pitchFamily="18" charset="0"/>
                <a:cs typeface="Times New Roman" pitchFamily="18" charset="0"/>
              </a:rPr>
              <a:t>Taylor, J. B. (2014). The role of policy in the Great Recession and the Weak Recovery. </a:t>
            </a:r>
            <a:r>
              <a:rPr lang="en-US" sz="1200" i="1" dirty="0" smtClean="0">
                <a:latin typeface="Times New Roman" pitchFamily="18" charset="0"/>
                <a:cs typeface="Times New Roman" pitchFamily="18" charset="0"/>
              </a:rPr>
              <a:t>American Economic Review</a:t>
            </a:r>
            <a:r>
              <a:rPr lang="en-US" sz="1200" dirty="0" smtClean="0">
                <a:latin typeface="Times New Roman" pitchFamily="18" charset="0"/>
                <a:cs typeface="Times New Roman" pitchFamily="18" charset="0"/>
              </a:rPr>
              <a:t>, </a:t>
            </a:r>
            <a:r>
              <a:rPr lang="en-US" sz="1200" i="1" dirty="0" smtClean="0">
                <a:latin typeface="Times New Roman" pitchFamily="18" charset="0"/>
                <a:cs typeface="Times New Roman" pitchFamily="18" charset="0"/>
              </a:rPr>
              <a:t>104</a:t>
            </a:r>
            <a:r>
              <a:rPr lang="en-US" sz="1200" dirty="0" smtClean="0">
                <a:latin typeface="Times New Roman" pitchFamily="18" charset="0"/>
                <a:cs typeface="Times New Roman" pitchFamily="18" charset="0"/>
              </a:rPr>
              <a:t>(5), 61-66.</a:t>
            </a:r>
          </a:p>
          <a:p>
            <a:r>
              <a:rPr lang="en-US" sz="1200" dirty="0" smtClean="0">
                <a:latin typeface="Times New Roman" pitchFamily="18" charset="0"/>
                <a:cs typeface="Times New Roman" pitchFamily="18" charset="0"/>
              </a:rPr>
              <a:t>Walsh, C. E. (2017). Monetary theory and policy. MIT press.</a:t>
            </a:r>
          </a:p>
          <a:p>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1257F50A-9BC7-43F3-A371-B337ED8D0765}">
  <ds:schemaRefs>
    <ds:schemaRef ds:uri="http://purl.org/dc/elements/1.1/"/>
    <ds:schemaRef ds:uri="http://schemas.microsoft.com/office/infopath/2007/PartnerControls"/>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SNHU PowerPoint Template 2017</Template>
  <TotalTime>5280</TotalTime>
  <Words>897</Words>
  <Application>Microsoft Office PowerPoint</Application>
  <PresentationFormat>On-screen Show (4:3)</PresentationFormat>
  <Paragraphs>67</Paragraphs>
  <Slides>7</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ＭＳ Ｐゴシック</vt:lpstr>
      <vt:lpstr>Arial</vt:lpstr>
      <vt:lpstr>Arial Narrow</vt:lpstr>
      <vt:lpstr>Calibri</vt:lpstr>
      <vt:lpstr>Times New Roman</vt:lpstr>
      <vt:lpstr>1_Office Theme</vt:lpstr>
      <vt:lpstr>Custom Design</vt:lpstr>
      <vt:lpstr>Presentation Title</vt:lpstr>
      <vt:lpstr>Monetary Policy</vt:lpstr>
      <vt:lpstr>Monetary Policy Actions</vt:lpstr>
      <vt:lpstr>Monetary Policy Actions</vt:lpstr>
      <vt:lpstr>Expansionary Monetary Policy on Aggregate Demand</vt:lpstr>
      <vt:lpstr>Monetary Policy Impact</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j.mayeu</dc:creator>
  <cp:lastModifiedBy>Prof Scofied</cp:lastModifiedBy>
  <cp:revision>128</cp:revision>
  <dcterms:created xsi:type="dcterms:W3CDTF">2010-01-07T21:36:39Z</dcterms:created>
  <dcterms:modified xsi:type="dcterms:W3CDTF">2018-12-01T17:13:46Z</dcterms:modified>
</cp:coreProperties>
</file>